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7"/>
  </p:notesMasterIdLst>
  <p:sldIdLst>
    <p:sldId id="256" r:id="rId2"/>
    <p:sldId id="388" r:id="rId3"/>
    <p:sldId id="389" r:id="rId4"/>
    <p:sldId id="390" r:id="rId5"/>
    <p:sldId id="410" r:id="rId6"/>
    <p:sldId id="411" r:id="rId7"/>
    <p:sldId id="413" r:id="rId8"/>
    <p:sldId id="424" r:id="rId9"/>
    <p:sldId id="400" r:id="rId10"/>
    <p:sldId id="425" r:id="rId11"/>
    <p:sldId id="426" r:id="rId12"/>
    <p:sldId id="402" r:id="rId13"/>
    <p:sldId id="427" r:id="rId14"/>
    <p:sldId id="428" r:id="rId15"/>
    <p:sldId id="403" r:id="rId16"/>
    <p:sldId id="429" r:id="rId17"/>
    <p:sldId id="430" r:id="rId18"/>
    <p:sldId id="414" r:id="rId19"/>
    <p:sldId id="408" r:id="rId20"/>
    <p:sldId id="432" r:id="rId21"/>
    <p:sldId id="433" r:id="rId22"/>
    <p:sldId id="434" r:id="rId23"/>
    <p:sldId id="435" r:id="rId24"/>
    <p:sldId id="436" r:id="rId25"/>
    <p:sldId id="265" r:id="rId2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C05B8E-4B27-4C75-B1EA-40E81C54923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CF5D68B7-567D-4E24-87A4-10715FD1B78D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Liberation Serif" panose="02020603050405020304" pitchFamily="18" charset="0"/>
            </a:rPr>
            <a:t>СОСТАВЛЕНИЕ РЕШЕНИЕ ОБ ОДНОСТОРОННЕМ ОТКАЗЕ ОТ ИСПОЛНЕНИЯ КОНТРАКТА</a:t>
          </a:r>
        </a:p>
      </dgm:t>
    </dgm:pt>
    <dgm:pt modelId="{FA821A8F-B447-474C-B4EE-527EE11F674E}" type="parTrans" cxnId="{05189206-AF0B-49AE-8750-3970E82A476D}">
      <dgm:prSet/>
      <dgm:spPr/>
      <dgm:t>
        <a:bodyPr/>
        <a:lstStyle/>
        <a:p>
          <a:endParaRPr lang="ru-RU"/>
        </a:p>
      </dgm:t>
    </dgm:pt>
    <dgm:pt modelId="{B540168C-FC8D-4F46-A023-9221FD07EBE0}" type="sibTrans" cxnId="{05189206-AF0B-49AE-8750-3970E82A476D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530A5910-43E1-4987-99CA-975BC73736A4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i="0" dirty="0">
              <a:solidFill>
                <a:schemeClr val="tx1"/>
              </a:solidFill>
              <a:latin typeface="Liberation Serif" panose="02020603050405020304" pitchFamily="18" charset="0"/>
            </a:rPr>
            <a:t>В ТЕЧЕНИИ </a:t>
          </a:r>
          <a:r>
            <a:rPr lang="ru-RU" sz="2000" b="1" i="0" dirty="0">
              <a:solidFill>
                <a:srgbClr val="FFFF00"/>
              </a:solidFill>
              <a:latin typeface="Liberation Serif" panose="02020603050405020304" pitchFamily="18" charset="0"/>
            </a:rPr>
            <a:t>3 ДНЕЙ </a:t>
          </a:r>
          <a:r>
            <a:rPr lang="ru-RU" sz="2000" b="1" i="0" dirty="0">
              <a:solidFill>
                <a:schemeClr val="tx1"/>
              </a:solidFill>
              <a:latin typeface="Liberation Serif" panose="02020603050405020304" pitchFamily="18" charset="0"/>
            </a:rPr>
            <a:t>С ДАТЫ ПРИНЯТИЯ РЕШЕНИЯ НЕОБХОДИМО ВЫПОЛНИТЬ СЛЕДУЮЩИЕ ДЕЙСТВИЯ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i="0" dirty="0">
              <a:solidFill>
                <a:schemeClr val="tx1"/>
              </a:solidFill>
              <a:latin typeface="Liberation Serif" panose="02020603050405020304" pitchFamily="18" charset="0"/>
            </a:rPr>
            <a:t>(ч. 12 ст. 95 Федерального закона от 05.04.2013 № 44-ФЗ):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000" dirty="0">
              <a:solidFill>
                <a:schemeClr val="tx1"/>
              </a:solidFill>
              <a:latin typeface="Liberation Serif" panose="02020603050405020304" pitchFamily="18" charset="0"/>
            </a:rPr>
            <a:t>• разместить электронную версию в ЕИС в сфере закупок;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000" dirty="0">
              <a:solidFill>
                <a:schemeClr val="tx1"/>
              </a:solidFill>
              <a:latin typeface="Liberation Serif" panose="02020603050405020304" pitchFamily="18" charset="0"/>
            </a:rPr>
            <a:t>• направить решение поставщику заказным письмом с уведомлением о вручении по адресу, который указан в контракте;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000" dirty="0">
              <a:solidFill>
                <a:schemeClr val="tx1"/>
              </a:solidFill>
              <a:latin typeface="Liberation Serif" panose="02020603050405020304" pitchFamily="18" charset="0"/>
            </a:rPr>
            <a:t>• направить решение либо телеграммой, либо по факсу, либо по электронной почте, либо иным способом, позволяющим зафиксировать уведомление и получить подтверждение о его вручении.</a:t>
          </a:r>
        </a:p>
      </dgm:t>
    </dgm:pt>
    <dgm:pt modelId="{3A14DDD0-C198-414A-82F5-722D422EF916}" type="parTrans" cxnId="{1C04B213-BC1E-4DEA-A87A-0DD127110D71}">
      <dgm:prSet/>
      <dgm:spPr/>
      <dgm:t>
        <a:bodyPr/>
        <a:lstStyle/>
        <a:p>
          <a:endParaRPr lang="ru-RU"/>
        </a:p>
      </dgm:t>
    </dgm:pt>
    <dgm:pt modelId="{086728FB-6CE1-4419-B438-57D7F1164C48}" type="sibTrans" cxnId="{1C04B213-BC1E-4DEA-A87A-0DD127110D71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52F37A01-545F-439A-984D-43A79E22AFD6}" type="pres">
      <dgm:prSet presAssocID="{41C05B8E-4B27-4C75-B1EA-40E81C549235}" presName="linearFlow" presStyleCnt="0">
        <dgm:presLayoutVars>
          <dgm:resizeHandles val="exact"/>
        </dgm:presLayoutVars>
      </dgm:prSet>
      <dgm:spPr/>
    </dgm:pt>
    <dgm:pt modelId="{0B2A1409-69DF-43FB-AA14-5B3A4EC475C4}" type="pres">
      <dgm:prSet presAssocID="{CF5D68B7-567D-4E24-87A4-10715FD1B78D}" presName="node" presStyleLbl="node1" presStyleIdx="0" presStyleCnt="2" custScaleX="720299" custScaleY="82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C04D9-62FB-469B-9E4A-8C8642B1B226}" type="pres">
      <dgm:prSet presAssocID="{B540168C-FC8D-4F46-A023-9221FD07EBE0}" presName="sibTrans" presStyleLbl="sibTrans2D1" presStyleIdx="0" presStyleCnt="1" custLinFactNeighborX="2248" custLinFactNeighborY="2590"/>
      <dgm:spPr/>
      <dgm:t>
        <a:bodyPr/>
        <a:lstStyle/>
        <a:p>
          <a:endParaRPr lang="ru-RU"/>
        </a:p>
      </dgm:t>
    </dgm:pt>
    <dgm:pt modelId="{52D8180A-D430-40A4-A074-CE69FA6FE14E}" type="pres">
      <dgm:prSet presAssocID="{B540168C-FC8D-4F46-A023-9221FD07EBE0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0905D86A-CA20-4A02-95B1-5AB69B592357}" type="pres">
      <dgm:prSet presAssocID="{530A5910-43E1-4987-99CA-975BC73736A4}" presName="node" presStyleLbl="node1" presStyleIdx="1" presStyleCnt="2" custScaleX="720299" custScaleY="205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CDFA49-C00E-4039-943D-2A800A2EAF79}" type="presOf" srcId="{530A5910-43E1-4987-99CA-975BC73736A4}" destId="{0905D86A-CA20-4A02-95B1-5AB69B592357}" srcOrd="0" destOrd="0" presId="urn:microsoft.com/office/officeart/2005/8/layout/process2"/>
    <dgm:cxn modelId="{C1C08E35-E47E-4008-A50D-F8DA51A2204D}" type="presOf" srcId="{CF5D68B7-567D-4E24-87A4-10715FD1B78D}" destId="{0B2A1409-69DF-43FB-AA14-5B3A4EC475C4}" srcOrd="0" destOrd="0" presId="urn:microsoft.com/office/officeart/2005/8/layout/process2"/>
    <dgm:cxn modelId="{10686575-C8A2-45CB-BCB4-8D48D6B20142}" type="presOf" srcId="{B540168C-FC8D-4F46-A023-9221FD07EBE0}" destId="{52D8180A-D430-40A4-A074-CE69FA6FE14E}" srcOrd="1" destOrd="0" presId="urn:microsoft.com/office/officeart/2005/8/layout/process2"/>
    <dgm:cxn modelId="{75DD22F6-035C-4F31-81DB-3F8AD24BA1A9}" type="presOf" srcId="{B540168C-FC8D-4F46-A023-9221FD07EBE0}" destId="{8E5C04D9-62FB-469B-9E4A-8C8642B1B226}" srcOrd="0" destOrd="0" presId="urn:microsoft.com/office/officeart/2005/8/layout/process2"/>
    <dgm:cxn modelId="{1C04B213-BC1E-4DEA-A87A-0DD127110D71}" srcId="{41C05B8E-4B27-4C75-B1EA-40E81C549235}" destId="{530A5910-43E1-4987-99CA-975BC73736A4}" srcOrd="1" destOrd="0" parTransId="{3A14DDD0-C198-414A-82F5-722D422EF916}" sibTransId="{086728FB-6CE1-4419-B438-57D7F1164C48}"/>
    <dgm:cxn modelId="{091294E6-3117-4760-B8D6-E9A3AA947E17}" type="presOf" srcId="{41C05B8E-4B27-4C75-B1EA-40E81C549235}" destId="{52F37A01-545F-439A-984D-43A79E22AFD6}" srcOrd="0" destOrd="0" presId="urn:microsoft.com/office/officeart/2005/8/layout/process2"/>
    <dgm:cxn modelId="{05189206-AF0B-49AE-8750-3970E82A476D}" srcId="{41C05B8E-4B27-4C75-B1EA-40E81C549235}" destId="{CF5D68B7-567D-4E24-87A4-10715FD1B78D}" srcOrd="0" destOrd="0" parTransId="{FA821A8F-B447-474C-B4EE-527EE11F674E}" sibTransId="{B540168C-FC8D-4F46-A023-9221FD07EBE0}"/>
    <dgm:cxn modelId="{CB494CE3-EB2E-40BC-AFA5-387539A3DFCD}" type="presParOf" srcId="{52F37A01-545F-439A-984D-43A79E22AFD6}" destId="{0B2A1409-69DF-43FB-AA14-5B3A4EC475C4}" srcOrd="0" destOrd="0" presId="urn:microsoft.com/office/officeart/2005/8/layout/process2"/>
    <dgm:cxn modelId="{2BF036C9-F14C-498A-B4B2-F90F2BCF339E}" type="presParOf" srcId="{52F37A01-545F-439A-984D-43A79E22AFD6}" destId="{8E5C04D9-62FB-469B-9E4A-8C8642B1B226}" srcOrd="1" destOrd="0" presId="urn:microsoft.com/office/officeart/2005/8/layout/process2"/>
    <dgm:cxn modelId="{CBB7ACF1-23D0-4F28-9253-E5AF59E4DA72}" type="presParOf" srcId="{8E5C04D9-62FB-469B-9E4A-8C8642B1B226}" destId="{52D8180A-D430-40A4-A074-CE69FA6FE14E}" srcOrd="0" destOrd="0" presId="urn:microsoft.com/office/officeart/2005/8/layout/process2"/>
    <dgm:cxn modelId="{0D1B58CC-C43C-4F29-A0A9-CD9FF6F5D265}" type="presParOf" srcId="{52F37A01-545F-439A-984D-43A79E22AFD6}" destId="{0905D86A-CA20-4A02-95B1-5AB69B59235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05B8E-4B27-4C75-B1EA-40E81C54923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9718D8-6347-40B5-ACE4-352E01CDAA62}">
      <dgm:prSet phldrT="[Текст]" custT="1"/>
      <dgm:spPr>
        <a:solidFill>
          <a:srgbClr val="92D05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>
              <a:solidFill>
                <a:schemeClr val="tx1"/>
              </a:solidFill>
              <a:latin typeface="Liberation Serif" panose="02020603050405020304" pitchFamily="18" charset="0"/>
            </a:rPr>
            <a:t>Отмена решения о расторжении контракта в одностороннем порядке, если в течении </a:t>
          </a:r>
          <a:r>
            <a:rPr lang="ru-RU" sz="2000" b="1" dirty="0">
              <a:solidFill>
                <a:srgbClr val="FF0000"/>
              </a:solidFill>
              <a:latin typeface="Liberation Serif" panose="02020603050405020304" pitchFamily="18" charset="0"/>
            </a:rPr>
            <a:t>10 календарных дней</a:t>
          </a:r>
          <a:r>
            <a:rPr lang="ru-RU" sz="2000" b="1" dirty="0">
              <a:solidFill>
                <a:schemeClr val="tx1"/>
              </a:solidFill>
              <a:latin typeface="Liberation Serif" panose="02020603050405020304" pitchFamily="18" charset="0"/>
            </a:rPr>
            <a:t> с даты надлежащего уведомления поставщика (подрядчика, исполнителя) устранил нарушение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>
              <a:solidFill>
                <a:schemeClr val="tx1"/>
              </a:solidFill>
              <a:latin typeface="Liberation Serif" panose="02020603050405020304" pitchFamily="18" charset="0"/>
            </a:rPr>
            <a:t>(если нарушение повторное, отменять решения не нужно)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>
              <a:solidFill>
                <a:schemeClr val="tx1"/>
              </a:solidFill>
              <a:latin typeface="Liberation Serif" panose="02020603050405020304" pitchFamily="18" charset="0"/>
            </a:rPr>
            <a:t>(ч. 14 ст. 95 Федерального закона от 05.04.2013 № 44-ФЗ)</a:t>
          </a:r>
        </a:p>
      </dgm:t>
    </dgm:pt>
    <dgm:pt modelId="{C674C676-8E05-4D87-93EA-4839DD5581B9}" type="parTrans" cxnId="{FC481C86-D00A-4F54-BE36-C4E704F818BF}">
      <dgm:prSet/>
      <dgm:spPr/>
      <dgm:t>
        <a:bodyPr/>
        <a:lstStyle/>
        <a:p>
          <a:endParaRPr lang="ru-RU"/>
        </a:p>
      </dgm:t>
    </dgm:pt>
    <dgm:pt modelId="{D10F0543-76F1-42A2-959D-F99B35A0EA35}" type="sibTrans" cxnId="{FC481C86-D00A-4F54-BE36-C4E704F818BF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C2E0F8C1-4B9B-4B9A-93E0-AAC5C1560E1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>
              <a:solidFill>
                <a:schemeClr val="tx1"/>
              </a:solidFill>
              <a:latin typeface="Liberation Serif" panose="02020603050405020304" pitchFamily="18" charset="0"/>
            </a:rPr>
            <a:t>Решение вступает в силу, а контракт </a:t>
          </a:r>
          <a:r>
            <a:rPr lang="ru-RU" sz="2000" b="1" dirty="0" smtClean="0">
              <a:solidFill>
                <a:schemeClr val="tx1"/>
              </a:solidFill>
              <a:latin typeface="Liberation Serif" panose="02020603050405020304" pitchFamily="18" charset="0"/>
            </a:rPr>
            <a:t>считается </a:t>
          </a:r>
          <a:r>
            <a:rPr lang="ru-RU" sz="2000" b="1" dirty="0">
              <a:solidFill>
                <a:schemeClr val="tx1"/>
              </a:solidFill>
              <a:latin typeface="Liberation Serif" panose="02020603050405020304" pitchFamily="18" charset="0"/>
            </a:rPr>
            <a:t>расторгнутым, если с даты надлежащего уведомления прошло </a:t>
          </a:r>
          <a:r>
            <a:rPr lang="ru-RU" sz="2000" b="1" dirty="0">
              <a:solidFill>
                <a:srgbClr val="FFFF00"/>
              </a:solidFill>
              <a:latin typeface="Liberation Serif" panose="02020603050405020304" pitchFamily="18" charset="0"/>
            </a:rPr>
            <a:t>10 календарных дней</a:t>
          </a:r>
          <a:r>
            <a:rPr lang="ru-RU" sz="2000" b="1" dirty="0">
              <a:solidFill>
                <a:schemeClr val="tx1"/>
              </a:solidFill>
              <a:latin typeface="Liberation Serif" panose="02020603050405020304" pitchFamily="18" charset="0"/>
            </a:rPr>
            <a:t>, при условии, что решение не отменено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>
              <a:solidFill>
                <a:schemeClr val="tx1"/>
              </a:solidFill>
              <a:latin typeface="Liberation Serif" panose="02020603050405020304" pitchFamily="18" charset="0"/>
            </a:rPr>
            <a:t>(ч. 13 ст. 95 Федерального закона от 05.04.2013 № 44-ФЗ)</a:t>
          </a:r>
        </a:p>
      </dgm:t>
    </dgm:pt>
    <dgm:pt modelId="{CC966FD8-F869-4E98-A2AE-9DDCBA7F1C4D}" type="parTrans" cxnId="{772A3432-311B-41E4-B361-BF8D3395D423}">
      <dgm:prSet/>
      <dgm:spPr/>
      <dgm:t>
        <a:bodyPr/>
        <a:lstStyle/>
        <a:p>
          <a:endParaRPr lang="ru-RU"/>
        </a:p>
      </dgm:t>
    </dgm:pt>
    <dgm:pt modelId="{6A87ADE6-70E0-4BF4-869C-7B072BDF2071}" type="sibTrans" cxnId="{772A3432-311B-41E4-B361-BF8D3395D423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52F37A01-545F-439A-984D-43A79E22AFD6}" type="pres">
      <dgm:prSet presAssocID="{41C05B8E-4B27-4C75-B1EA-40E81C549235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F40CAC-C8FF-44C2-83EB-03A5958FE978}" type="pres">
      <dgm:prSet presAssocID="{359718D8-6347-40B5-ACE4-352E01CDAA62}" presName="node" presStyleLbl="node1" presStyleIdx="0" presStyleCnt="2" custScaleX="722560" custScaleY="91521" custLinFactNeighborX="-2869" custLinFactNeighborY="-154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2FF42F-5523-46FA-8D66-17F7ECE55351}" type="pres">
      <dgm:prSet presAssocID="{D10F0543-76F1-42A2-959D-F99B35A0EA3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59456464-5B2C-495D-9F2C-516BB82C61AA}" type="pres">
      <dgm:prSet presAssocID="{D10F0543-76F1-42A2-959D-F99B35A0EA3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6DF0963C-7AB7-41B4-A711-C5A8503F67E2}" type="pres">
      <dgm:prSet presAssocID="{C2E0F8C1-4B9B-4B9A-93E0-AAC5C1560E15}" presName="node" presStyleLbl="node1" presStyleIdx="1" presStyleCnt="2" custScaleX="720299" custScaleY="80589" custLinFactNeighborX="-4404" custLinFactNeighborY="-24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D39666-4714-43C3-A874-2174E067A7D7}" type="presOf" srcId="{359718D8-6347-40B5-ACE4-352E01CDAA62}" destId="{8FF40CAC-C8FF-44C2-83EB-03A5958FE978}" srcOrd="0" destOrd="0" presId="urn:microsoft.com/office/officeart/2005/8/layout/process2"/>
    <dgm:cxn modelId="{57DA2F96-68D3-407B-950E-75A7B5A7288D}" type="presOf" srcId="{D10F0543-76F1-42A2-959D-F99B35A0EA35}" destId="{59456464-5B2C-495D-9F2C-516BB82C61AA}" srcOrd="1" destOrd="0" presId="urn:microsoft.com/office/officeart/2005/8/layout/process2"/>
    <dgm:cxn modelId="{F327B418-9F3B-40D3-9F9C-32B0BDDFE298}" type="presOf" srcId="{D10F0543-76F1-42A2-959D-F99B35A0EA35}" destId="{882FF42F-5523-46FA-8D66-17F7ECE55351}" srcOrd="0" destOrd="0" presId="urn:microsoft.com/office/officeart/2005/8/layout/process2"/>
    <dgm:cxn modelId="{4B778B49-E425-4896-8780-A3F134C531DF}" type="presOf" srcId="{C2E0F8C1-4B9B-4B9A-93E0-AAC5C1560E15}" destId="{6DF0963C-7AB7-41B4-A711-C5A8503F67E2}" srcOrd="0" destOrd="0" presId="urn:microsoft.com/office/officeart/2005/8/layout/process2"/>
    <dgm:cxn modelId="{FC481C86-D00A-4F54-BE36-C4E704F818BF}" srcId="{41C05B8E-4B27-4C75-B1EA-40E81C549235}" destId="{359718D8-6347-40B5-ACE4-352E01CDAA62}" srcOrd="0" destOrd="0" parTransId="{C674C676-8E05-4D87-93EA-4839DD5581B9}" sibTransId="{D10F0543-76F1-42A2-959D-F99B35A0EA35}"/>
    <dgm:cxn modelId="{772A3432-311B-41E4-B361-BF8D3395D423}" srcId="{41C05B8E-4B27-4C75-B1EA-40E81C549235}" destId="{C2E0F8C1-4B9B-4B9A-93E0-AAC5C1560E15}" srcOrd="1" destOrd="0" parTransId="{CC966FD8-F869-4E98-A2AE-9DDCBA7F1C4D}" sibTransId="{6A87ADE6-70E0-4BF4-869C-7B072BDF2071}"/>
    <dgm:cxn modelId="{091294E6-3117-4760-B8D6-E9A3AA947E17}" type="presOf" srcId="{41C05B8E-4B27-4C75-B1EA-40E81C549235}" destId="{52F37A01-545F-439A-984D-43A79E22AFD6}" srcOrd="0" destOrd="0" presId="urn:microsoft.com/office/officeart/2005/8/layout/process2"/>
    <dgm:cxn modelId="{7AEAD80C-CC3D-4103-B9F7-8062A3E08AD5}" type="presParOf" srcId="{52F37A01-545F-439A-984D-43A79E22AFD6}" destId="{8FF40CAC-C8FF-44C2-83EB-03A5958FE978}" srcOrd="0" destOrd="0" presId="urn:microsoft.com/office/officeart/2005/8/layout/process2"/>
    <dgm:cxn modelId="{2F488398-7BA3-4EDC-834C-85E4E99C5D5A}" type="presParOf" srcId="{52F37A01-545F-439A-984D-43A79E22AFD6}" destId="{882FF42F-5523-46FA-8D66-17F7ECE55351}" srcOrd="1" destOrd="0" presId="urn:microsoft.com/office/officeart/2005/8/layout/process2"/>
    <dgm:cxn modelId="{BB0C6A9C-7235-4B96-90F4-25BD20CA8024}" type="presParOf" srcId="{882FF42F-5523-46FA-8D66-17F7ECE55351}" destId="{59456464-5B2C-495D-9F2C-516BB82C61AA}" srcOrd="0" destOrd="0" presId="urn:microsoft.com/office/officeart/2005/8/layout/process2"/>
    <dgm:cxn modelId="{FC6FD121-6F21-42D5-9DCA-E7F0AE48D904}" type="presParOf" srcId="{52F37A01-545F-439A-984D-43A79E22AFD6}" destId="{6DF0963C-7AB7-41B4-A711-C5A8503F67E2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C05B8E-4B27-4C75-B1EA-40E81C54923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FE2D87E-0320-4E1E-90E1-DBFEDAB5BE08}">
      <dgm:prSet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Liberation Serif" panose="02020603050405020304" pitchFamily="18" charset="0"/>
            </a:rPr>
            <a:t>С ДАТЫ ВСТУПЛЕНИЯ РЕШЕНИЯ В СИЛУ: 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400" dirty="0">
              <a:solidFill>
                <a:schemeClr val="tx1"/>
              </a:solidFill>
              <a:latin typeface="Liberation Serif" panose="02020603050405020304" pitchFamily="18" charset="0"/>
            </a:rPr>
            <a:t>• в течении </a:t>
          </a:r>
          <a:r>
            <a:rPr lang="ru-RU" sz="2400" dirty="0">
              <a:solidFill>
                <a:srgbClr val="FFFF00"/>
              </a:solidFill>
              <a:latin typeface="Liberation Serif" panose="02020603050405020304" pitchFamily="18" charset="0"/>
            </a:rPr>
            <a:t>5 рабочих дней </a:t>
          </a:r>
          <a:r>
            <a:rPr lang="ru-RU" sz="2400" dirty="0">
              <a:solidFill>
                <a:schemeClr val="tx1"/>
              </a:solidFill>
              <a:latin typeface="Liberation Serif" panose="02020603050405020304" pitchFamily="18" charset="0"/>
            </a:rPr>
            <a:t>информация о расторжении контракта </a:t>
          </a:r>
          <a:r>
            <a:rPr lang="ru-RU" sz="2400" dirty="0" smtClean="0">
              <a:solidFill>
                <a:schemeClr val="tx1"/>
              </a:solidFill>
              <a:latin typeface="Liberation Serif" panose="02020603050405020304" pitchFamily="18" charset="0"/>
            </a:rPr>
            <a:t>направляется </a:t>
          </a:r>
          <a:r>
            <a:rPr lang="ru-RU" sz="2400" dirty="0">
              <a:solidFill>
                <a:schemeClr val="tx1"/>
              </a:solidFill>
              <a:latin typeface="Liberation Serif" panose="02020603050405020304" pitchFamily="18" charset="0"/>
            </a:rPr>
            <a:t>в реестр контрактов;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ru-RU" sz="2400" dirty="0">
              <a:solidFill>
                <a:schemeClr val="tx1"/>
              </a:solidFill>
              <a:latin typeface="Liberation Serif" panose="02020603050405020304" pitchFamily="18" charset="0"/>
            </a:rPr>
            <a:t>•  в течение </a:t>
          </a:r>
          <a:r>
            <a:rPr lang="ru-RU" sz="2400" dirty="0">
              <a:solidFill>
                <a:srgbClr val="FFFF00"/>
              </a:solidFill>
              <a:latin typeface="Liberation Serif" panose="02020603050405020304" pitchFamily="18" charset="0"/>
            </a:rPr>
            <a:t>3 рабочих дней </a:t>
          </a:r>
          <a:r>
            <a:rPr lang="ru-RU" sz="2400" dirty="0">
              <a:solidFill>
                <a:schemeClr val="tx1"/>
              </a:solidFill>
              <a:latin typeface="Liberation Serif" panose="02020603050405020304" pitchFamily="18" charset="0"/>
            </a:rPr>
            <a:t>информацию о поставщике (подрядчике, исполнителе) направляется в реестр недобросовестных поставщиков (ч. 6 ст. 104 Федерального закона от 05.04.2013 № 44-ФЗ).</a:t>
          </a:r>
        </a:p>
      </dgm:t>
    </dgm:pt>
    <dgm:pt modelId="{BA85C9B5-6E19-456C-901D-B4D5EA3BF8FC}" type="parTrans" cxnId="{95543C92-807E-4BA3-8578-B99890A3939B}">
      <dgm:prSet/>
      <dgm:spPr/>
      <dgm:t>
        <a:bodyPr/>
        <a:lstStyle/>
        <a:p>
          <a:endParaRPr lang="ru-RU"/>
        </a:p>
      </dgm:t>
    </dgm:pt>
    <dgm:pt modelId="{A61E50FE-2155-4267-B9CA-1618E20BC1D8}" type="sibTrans" cxnId="{95543C92-807E-4BA3-8578-B99890A3939B}">
      <dgm:prSet/>
      <dgm:spPr/>
      <dgm:t>
        <a:bodyPr/>
        <a:lstStyle/>
        <a:p>
          <a:endParaRPr lang="ru-RU"/>
        </a:p>
      </dgm:t>
    </dgm:pt>
    <dgm:pt modelId="{52F37A01-545F-439A-984D-43A79E22AFD6}" type="pres">
      <dgm:prSet presAssocID="{41C05B8E-4B27-4C75-B1EA-40E81C549235}" presName="linearFlow" presStyleCnt="0">
        <dgm:presLayoutVars>
          <dgm:resizeHandles val="exact"/>
        </dgm:presLayoutVars>
      </dgm:prSet>
      <dgm:spPr/>
    </dgm:pt>
    <dgm:pt modelId="{9304A910-5465-42E4-A8BB-DD71D27E3BB6}" type="pres">
      <dgm:prSet presAssocID="{EFE2D87E-0320-4E1E-90E1-DBFEDAB5BE08}" presName="node" presStyleLbl="node1" presStyleIdx="0" presStyleCnt="1" custScaleX="720299" custScaleY="110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543C92-807E-4BA3-8578-B99890A3939B}" srcId="{41C05B8E-4B27-4C75-B1EA-40E81C549235}" destId="{EFE2D87E-0320-4E1E-90E1-DBFEDAB5BE08}" srcOrd="0" destOrd="0" parTransId="{BA85C9B5-6E19-456C-901D-B4D5EA3BF8FC}" sibTransId="{A61E50FE-2155-4267-B9CA-1618E20BC1D8}"/>
    <dgm:cxn modelId="{091294E6-3117-4760-B8D6-E9A3AA947E17}" type="presOf" srcId="{41C05B8E-4B27-4C75-B1EA-40E81C549235}" destId="{52F37A01-545F-439A-984D-43A79E22AFD6}" srcOrd="0" destOrd="0" presId="urn:microsoft.com/office/officeart/2005/8/layout/process2"/>
    <dgm:cxn modelId="{F34235C4-9DFC-4B97-8256-05F46F24E37F}" type="presOf" srcId="{EFE2D87E-0320-4E1E-90E1-DBFEDAB5BE08}" destId="{9304A910-5465-42E4-A8BB-DD71D27E3BB6}" srcOrd="0" destOrd="0" presId="urn:microsoft.com/office/officeart/2005/8/layout/process2"/>
    <dgm:cxn modelId="{7173E16F-9B61-4533-87E2-1EBBA5D5D5D5}" type="presParOf" srcId="{52F37A01-545F-439A-984D-43A79E22AFD6}" destId="{9304A910-5465-42E4-A8BB-DD71D27E3BB6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A1409-69DF-43FB-AA14-5B3A4EC475C4}">
      <dsp:nvSpPr>
        <dsp:cNvPr id="0" name=""/>
        <dsp:cNvSpPr/>
      </dsp:nvSpPr>
      <dsp:spPr>
        <a:xfrm>
          <a:off x="0" y="4824"/>
          <a:ext cx="8568952" cy="12276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>
              <a:solidFill>
                <a:schemeClr val="tx1"/>
              </a:solidFill>
              <a:latin typeface="Liberation Serif" panose="02020603050405020304" pitchFamily="18" charset="0"/>
            </a:rPr>
            <a:t>СОСТАВЛЕНИЕ РЕШЕНИЕ ОБ ОДНОСТОРОННЕМ ОТКАЗЕ ОТ ИСПОЛНЕНИЯ КОНТРАКТА</a:t>
          </a:r>
        </a:p>
      </dsp:txBody>
      <dsp:txXfrm>
        <a:off x="35956" y="40780"/>
        <a:ext cx="8497040" cy="1155704"/>
      </dsp:txXfrm>
    </dsp:sp>
    <dsp:sp modelId="{8E5C04D9-62FB-469B-9E4A-8C8642B1B226}">
      <dsp:nvSpPr>
        <dsp:cNvPr id="0" name=""/>
        <dsp:cNvSpPr/>
      </dsp:nvSpPr>
      <dsp:spPr>
        <a:xfrm rot="5400000">
          <a:off x="4018802" y="1286822"/>
          <a:ext cx="556361" cy="6676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-5400000">
        <a:off x="4096693" y="1342458"/>
        <a:ext cx="400580" cy="389453"/>
      </dsp:txXfrm>
    </dsp:sp>
    <dsp:sp modelId="{0905D86A-CA20-4A02-95B1-5AB69B592357}">
      <dsp:nvSpPr>
        <dsp:cNvPr id="0" name=""/>
        <dsp:cNvSpPr/>
      </dsp:nvSpPr>
      <dsp:spPr>
        <a:xfrm>
          <a:off x="0" y="1974255"/>
          <a:ext cx="8568952" cy="30481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i="0" kern="1200" dirty="0">
              <a:solidFill>
                <a:schemeClr val="tx1"/>
              </a:solidFill>
              <a:latin typeface="Liberation Serif" panose="02020603050405020304" pitchFamily="18" charset="0"/>
            </a:rPr>
            <a:t>В ТЕЧЕНИИ </a:t>
          </a:r>
          <a:r>
            <a:rPr lang="ru-RU" sz="2000" b="1" i="0" kern="1200" dirty="0">
              <a:solidFill>
                <a:srgbClr val="FFFF00"/>
              </a:solidFill>
              <a:latin typeface="Liberation Serif" panose="02020603050405020304" pitchFamily="18" charset="0"/>
            </a:rPr>
            <a:t>3 ДНЕЙ </a:t>
          </a:r>
          <a:r>
            <a:rPr lang="ru-RU" sz="2000" b="1" i="0" kern="1200" dirty="0">
              <a:solidFill>
                <a:schemeClr val="tx1"/>
              </a:solidFill>
              <a:latin typeface="Liberation Serif" panose="02020603050405020304" pitchFamily="18" charset="0"/>
            </a:rPr>
            <a:t>С ДАТЫ ПРИНЯТИЯ РЕШЕНИЯ НЕОБХОДИМО ВЫПОЛНИТЬ СЛЕДУЮЩИЕ ДЕЙСТВИЯ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i="0" kern="1200" dirty="0">
              <a:solidFill>
                <a:schemeClr val="tx1"/>
              </a:solidFill>
              <a:latin typeface="Liberation Serif" panose="02020603050405020304" pitchFamily="18" charset="0"/>
            </a:rPr>
            <a:t>(ч. 12 ст. 95 Федерального закона от 05.04.2013 № 44-ФЗ):</a:t>
          </a:r>
        </a:p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>
              <a:solidFill>
                <a:schemeClr val="tx1"/>
              </a:solidFill>
              <a:latin typeface="Liberation Serif" panose="02020603050405020304" pitchFamily="18" charset="0"/>
            </a:rPr>
            <a:t>• разместить электронную версию в ЕИС в сфере закупок; </a:t>
          </a:r>
        </a:p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>
              <a:solidFill>
                <a:schemeClr val="tx1"/>
              </a:solidFill>
              <a:latin typeface="Liberation Serif" panose="02020603050405020304" pitchFamily="18" charset="0"/>
            </a:rPr>
            <a:t>• направить решение поставщику заказным письмом с уведомлением о вручении по адресу, который указан в контракте;</a:t>
          </a:r>
        </a:p>
        <a:p>
          <a:pPr lvl="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>
              <a:solidFill>
                <a:schemeClr val="tx1"/>
              </a:solidFill>
              <a:latin typeface="Liberation Serif" panose="02020603050405020304" pitchFamily="18" charset="0"/>
            </a:rPr>
            <a:t>• направить решение либо телеграммой, либо по факсу, либо по электронной почте, либо иным способом, позволяющим зафиксировать уведомление и получить подтверждение о его вручении.</a:t>
          </a:r>
        </a:p>
      </dsp:txBody>
      <dsp:txXfrm>
        <a:off x="89276" y="2063531"/>
        <a:ext cx="8390400" cy="2869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F40CAC-C8FF-44C2-83EB-03A5958FE978}">
      <dsp:nvSpPr>
        <dsp:cNvPr id="0" name=""/>
        <dsp:cNvSpPr/>
      </dsp:nvSpPr>
      <dsp:spPr>
        <a:xfrm>
          <a:off x="0" y="0"/>
          <a:ext cx="8426106" cy="2045313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>
              <a:solidFill>
                <a:schemeClr val="tx1"/>
              </a:solidFill>
              <a:latin typeface="Liberation Serif" panose="02020603050405020304" pitchFamily="18" charset="0"/>
            </a:rPr>
            <a:t>Отмена решения о расторжении контракта в одностороннем порядке, если в течении </a:t>
          </a:r>
          <a:r>
            <a:rPr lang="ru-RU" sz="2000" b="1" kern="1200" dirty="0">
              <a:solidFill>
                <a:srgbClr val="FF0000"/>
              </a:solidFill>
              <a:latin typeface="Liberation Serif" panose="02020603050405020304" pitchFamily="18" charset="0"/>
            </a:rPr>
            <a:t>10 календарных дней</a:t>
          </a:r>
          <a:r>
            <a:rPr lang="ru-RU" sz="2000" b="1" kern="1200" dirty="0">
              <a:solidFill>
                <a:schemeClr val="tx1"/>
              </a:solidFill>
              <a:latin typeface="Liberation Serif" panose="02020603050405020304" pitchFamily="18" charset="0"/>
            </a:rPr>
            <a:t> с даты надлежащего уведомления поставщика (подрядчика, исполнителя) устранил нарушение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>
              <a:solidFill>
                <a:schemeClr val="tx1"/>
              </a:solidFill>
              <a:latin typeface="Liberation Serif" panose="02020603050405020304" pitchFamily="18" charset="0"/>
            </a:rPr>
            <a:t>(если нарушение повторное, отменять решения не нужно)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>
              <a:solidFill>
                <a:schemeClr val="tx1"/>
              </a:solidFill>
              <a:latin typeface="Liberation Serif" panose="02020603050405020304" pitchFamily="18" charset="0"/>
            </a:rPr>
            <a:t>(ч. 14 ст. 95 Федерального закона от 05.04.2013 № 44-ФЗ)</a:t>
          </a:r>
        </a:p>
      </dsp:txBody>
      <dsp:txXfrm>
        <a:off x="59905" y="59905"/>
        <a:ext cx="8306296" cy="1925503"/>
      </dsp:txXfrm>
    </dsp:sp>
    <dsp:sp modelId="{882FF42F-5523-46FA-8D66-17F7ECE55351}">
      <dsp:nvSpPr>
        <dsp:cNvPr id="0" name=""/>
        <dsp:cNvSpPr/>
      </dsp:nvSpPr>
      <dsp:spPr>
        <a:xfrm rot="5415041">
          <a:off x="3797482" y="2087426"/>
          <a:ext cx="817424" cy="10056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/>
        </a:p>
      </dsp:txBody>
      <dsp:txXfrm rot="-5400000">
        <a:off x="3905033" y="2181545"/>
        <a:ext cx="603396" cy="572197"/>
      </dsp:txXfrm>
    </dsp:sp>
    <dsp:sp modelId="{6DF0963C-7AB7-41B4-A711-C5A8503F67E2}">
      <dsp:nvSpPr>
        <dsp:cNvPr id="0" name=""/>
        <dsp:cNvSpPr/>
      </dsp:nvSpPr>
      <dsp:spPr>
        <a:xfrm>
          <a:off x="0" y="3135201"/>
          <a:ext cx="8399739" cy="1801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>
              <a:solidFill>
                <a:schemeClr val="tx1"/>
              </a:solidFill>
              <a:latin typeface="Liberation Serif" panose="02020603050405020304" pitchFamily="18" charset="0"/>
            </a:rPr>
            <a:t>Решение вступает в силу, а контракт </a:t>
          </a:r>
          <a:r>
            <a:rPr lang="ru-RU" sz="2000" b="1" kern="1200" dirty="0" smtClean="0">
              <a:solidFill>
                <a:schemeClr val="tx1"/>
              </a:solidFill>
              <a:latin typeface="Liberation Serif" panose="02020603050405020304" pitchFamily="18" charset="0"/>
            </a:rPr>
            <a:t>считается </a:t>
          </a:r>
          <a:r>
            <a:rPr lang="ru-RU" sz="2000" b="1" kern="1200" dirty="0">
              <a:solidFill>
                <a:schemeClr val="tx1"/>
              </a:solidFill>
              <a:latin typeface="Liberation Serif" panose="02020603050405020304" pitchFamily="18" charset="0"/>
            </a:rPr>
            <a:t>расторгнутым, если с даты надлежащего уведомления прошло </a:t>
          </a:r>
          <a:r>
            <a:rPr lang="ru-RU" sz="2000" b="1" kern="1200" dirty="0">
              <a:solidFill>
                <a:srgbClr val="FFFF00"/>
              </a:solidFill>
              <a:latin typeface="Liberation Serif" panose="02020603050405020304" pitchFamily="18" charset="0"/>
            </a:rPr>
            <a:t>10 календарных дней</a:t>
          </a:r>
          <a:r>
            <a:rPr lang="ru-RU" sz="2000" b="1" kern="1200" dirty="0">
              <a:solidFill>
                <a:schemeClr val="tx1"/>
              </a:solidFill>
              <a:latin typeface="Liberation Serif" panose="02020603050405020304" pitchFamily="18" charset="0"/>
            </a:rPr>
            <a:t>, при условии, что решение не отменено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>
              <a:solidFill>
                <a:schemeClr val="tx1"/>
              </a:solidFill>
              <a:latin typeface="Liberation Serif" panose="02020603050405020304" pitchFamily="18" charset="0"/>
            </a:rPr>
            <a:t>(ч. 13 ст. 95 Федерального закона от 05.04.2013 № 44-ФЗ)</a:t>
          </a:r>
        </a:p>
      </dsp:txBody>
      <dsp:txXfrm>
        <a:off x="52750" y="3187951"/>
        <a:ext cx="8294239" cy="16955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4A910-5465-42E4-A8BB-DD71D27E3BB6}">
      <dsp:nvSpPr>
        <dsp:cNvPr id="0" name=""/>
        <dsp:cNvSpPr/>
      </dsp:nvSpPr>
      <dsp:spPr>
        <a:xfrm>
          <a:off x="0" y="1129"/>
          <a:ext cx="8568952" cy="4787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>
              <a:solidFill>
                <a:schemeClr val="tx1"/>
              </a:solidFill>
              <a:latin typeface="Liberation Serif" panose="02020603050405020304" pitchFamily="18" charset="0"/>
            </a:rPr>
            <a:t>С ДАТЫ ВСТУПЛЕНИЯ РЕШЕНИЯ В СИЛУ: 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>
              <a:solidFill>
                <a:schemeClr val="tx1"/>
              </a:solidFill>
              <a:latin typeface="Liberation Serif" panose="02020603050405020304" pitchFamily="18" charset="0"/>
            </a:rPr>
            <a:t>• в течении </a:t>
          </a:r>
          <a:r>
            <a:rPr lang="ru-RU" sz="2400" kern="1200" dirty="0">
              <a:solidFill>
                <a:srgbClr val="FFFF00"/>
              </a:solidFill>
              <a:latin typeface="Liberation Serif" panose="02020603050405020304" pitchFamily="18" charset="0"/>
            </a:rPr>
            <a:t>5 рабочих дней </a:t>
          </a:r>
          <a:r>
            <a:rPr lang="ru-RU" sz="2400" kern="1200" dirty="0">
              <a:solidFill>
                <a:schemeClr val="tx1"/>
              </a:solidFill>
              <a:latin typeface="Liberation Serif" panose="02020603050405020304" pitchFamily="18" charset="0"/>
            </a:rPr>
            <a:t>информация о расторжении контракта </a:t>
          </a:r>
          <a:r>
            <a:rPr lang="ru-RU" sz="2400" kern="1200" dirty="0" smtClean="0">
              <a:solidFill>
                <a:schemeClr val="tx1"/>
              </a:solidFill>
              <a:latin typeface="Liberation Serif" panose="02020603050405020304" pitchFamily="18" charset="0"/>
            </a:rPr>
            <a:t>направляется </a:t>
          </a:r>
          <a:r>
            <a:rPr lang="ru-RU" sz="2400" kern="1200" dirty="0">
              <a:solidFill>
                <a:schemeClr val="tx1"/>
              </a:solidFill>
              <a:latin typeface="Liberation Serif" panose="02020603050405020304" pitchFamily="18" charset="0"/>
            </a:rPr>
            <a:t>в реестр контрактов;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>
              <a:solidFill>
                <a:schemeClr val="tx1"/>
              </a:solidFill>
              <a:latin typeface="Liberation Serif" panose="02020603050405020304" pitchFamily="18" charset="0"/>
            </a:rPr>
            <a:t>•  в течение </a:t>
          </a:r>
          <a:r>
            <a:rPr lang="ru-RU" sz="2400" kern="1200" dirty="0">
              <a:solidFill>
                <a:srgbClr val="FFFF00"/>
              </a:solidFill>
              <a:latin typeface="Liberation Serif" panose="02020603050405020304" pitchFamily="18" charset="0"/>
            </a:rPr>
            <a:t>3 рабочих дней </a:t>
          </a:r>
          <a:r>
            <a:rPr lang="ru-RU" sz="2400" kern="1200" dirty="0">
              <a:solidFill>
                <a:schemeClr val="tx1"/>
              </a:solidFill>
              <a:latin typeface="Liberation Serif" panose="02020603050405020304" pitchFamily="18" charset="0"/>
            </a:rPr>
            <a:t>информацию о поставщике (подрядчике, исполнителе) направляется в реестр недобросовестных поставщиков (ч. 6 ст. 104 Федерального закона от 05.04.2013 № 44-ФЗ).</a:t>
          </a:r>
        </a:p>
      </dsp:txBody>
      <dsp:txXfrm>
        <a:off x="140216" y="141345"/>
        <a:ext cx="8288520" cy="4506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BA37F-08CB-4EC0-9C43-D0A73DBB9342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1579"/>
            <a:ext cx="5438775" cy="38877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9984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9984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B51C3-10AC-4508-A7BB-90FE5B6D7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9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49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67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49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42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22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1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70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4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84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6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631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4579B-C4E5-4B93-A90A-362F404D9E19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72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280920" cy="5616624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расторжения контракта и внесения сведений в реестр недобросовестных поставщиков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Усольцев Михаил Михайлович</a:t>
            </a:r>
          </a:p>
          <a:p>
            <a:pPr algn="ctr"/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Главный специалист отдела правовой работы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3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4" y="96971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8464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555132" y="37073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В ОДНОСТОРОННЕМ ПОРЯДКЕ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458469437"/>
              </p:ext>
            </p:extLst>
          </p:nvPr>
        </p:nvGraphicFramePr>
        <p:xfrm>
          <a:off x="403004" y="1129224"/>
          <a:ext cx="8426106" cy="4964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4113227" y="6169783"/>
            <a:ext cx="1005660" cy="688217"/>
            <a:chOff x="3703364" y="2181544"/>
            <a:chExt cx="1005660" cy="817424"/>
          </a:xfrm>
        </p:grpSpPr>
        <p:sp>
          <p:nvSpPr>
            <p:cNvPr id="14" name="Стрелка вправо 13"/>
            <p:cNvSpPr/>
            <p:nvPr/>
          </p:nvSpPr>
          <p:spPr>
            <a:xfrm rot="5415041">
              <a:off x="3797482" y="2087426"/>
              <a:ext cx="817424" cy="100566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2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трелка вправо 4"/>
            <p:cNvSpPr txBox="1"/>
            <p:nvPr/>
          </p:nvSpPr>
          <p:spPr>
            <a:xfrm rot="15041">
              <a:off x="3905033" y="2181545"/>
              <a:ext cx="603396" cy="5721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7856385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4" y="96971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8464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555132" y="37073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В ОДНОСТОРОННЕМ ПОРЯДКЕ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655875839"/>
              </p:ext>
            </p:extLst>
          </p:nvPr>
        </p:nvGraphicFramePr>
        <p:xfrm>
          <a:off x="338464" y="2068398"/>
          <a:ext cx="8568952" cy="4789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4120110" y="1163606"/>
            <a:ext cx="1005660" cy="817424"/>
            <a:chOff x="3703364" y="2181544"/>
            <a:chExt cx="1005660" cy="817424"/>
          </a:xfrm>
        </p:grpSpPr>
        <p:sp>
          <p:nvSpPr>
            <p:cNvPr id="11" name="Стрелка вправо 10"/>
            <p:cNvSpPr/>
            <p:nvPr/>
          </p:nvSpPr>
          <p:spPr>
            <a:xfrm rot="5415041">
              <a:off x="3797482" y="2087426"/>
              <a:ext cx="817424" cy="100566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2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трелка вправо 4"/>
            <p:cNvSpPr txBox="1"/>
            <p:nvPr/>
          </p:nvSpPr>
          <p:spPr>
            <a:xfrm rot="15041">
              <a:off x="3905033" y="2181545"/>
              <a:ext cx="603396" cy="5721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9956038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4" y="96971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8464" y="917430"/>
            <a:ext cx="865706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уведомлении 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поставщика (подрядчика, исполнителя) необходимо выполнить 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все три действия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ru-RU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разместить электронную версию в ЕИС в сфере закупок; </a:t>
            </a:r>
          </a:p>
          <a:p>
            <a:pPr algn="ctr"/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направить решение поставщику заказным письмом с уведомлением о вручении по адресу, который указан в контракте;</a:t>
            </a:r>
          </a:p>
          <a:p>
            <a:pPr algn="ctr"/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направить решение либо телеграммой, либо по факсу, либо по электронной почте, либо иным способом, позволяющим зафиксировать уведомление и получить подтверждение о его вручении.</a:t>
            </a:r>
          </a:p>
          <a:p>
            <a:pPr algn="ctr"/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(Письмо Минэкономразвития России от 13.10.2016 № Д28и-2763, Письмо Минэкономразвития России от 30.09.2016 № Д28и-2623)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8464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555132" y="110869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Особенности расторжения контракта в одностороннем порядке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532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4" y="96971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8464" y="917430"/>
            <a:ext cx="865706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Датой надлежащего уведомления может быть</a:t>
            </a:r>
          </a:p>
          <a:p>
            <a:pPr algn="ctr"/>
            <a:r>
              <a:rPr lang="ru-RU" sz="22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(ч. 12 ст. 95 Федерального закона от 05.04.2013 № 44-ФЗ):</a:t>
            </a:r>
          </a:p>
          <a:p>
            <a:pPr algn="ctr"/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день, 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когда получено подтверждение</a:t>
            </a: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того, что поставщику (подрядчику, исполнителю) 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вручено уведомление</a:t>
            </a: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indent="457200" algn="just"/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день, когда 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получена информация</a:t>
            </a: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что поставщик (подрядчик, исполнитель) 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находится по адресу</a:t>
            </a: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указанному 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контракте</a:t>
            </a: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indent="457200" algn="just"/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31-й день с даты размещения решения о расторжении в ЕИС</a:t>
            </a: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если ранее не были получены подтверждение или информация, указанные выше. (Письмо Минфина России от 11.02.2020 № 24-03-07/8832). Данное положение применяется исключительно при неполучении подтверждения и информации в первых двух случаях.</a:t>
            </a:r>
          </a:p>
          <a:p>
            <a:pPr marL="342900" indent="457200" algn="just">
              <a:buFontTx/>
              <a:buChar char="-"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8464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555132" y="110869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Особенности расторжения контракта в одностороннем порядке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508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4" y="96971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7334" y="1241177"/>
            <a:ext cx="86570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направлении информации в реестр недобросовестных поставщиков необходимо учитывать, что если ФАС России</a:t>
            </a:r>
            <a:b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(ее территориальные органы) при рассмотрении вопроса </a:t>
            </a:r>
            <a:b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включении поставщика в этот реестр выявит отсутствие оснований для одностороннего расторжения контракта,</a:t>
            </a:r>
            <a:b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 это будет основанием для (Письмо ФАС России от 12.03.2019 № ИА/18794/19):</a:t>
            </a:r>
          </a:p>
          <a:p>
            <a:pPr indent="457200" algn="just"/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рассмотрения вопроса о возбуждении дела</a:t>
            </a:r>
            <a:b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 административном правонарушении, предусмотренного</a:t>
            </a:r>
            <a:b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ч. 6 ст. 7.32 КоАП РФ;</a:t>
            </a:r>
          </a:p>
          <a:p>
            <a:pPr indent="457200" algn="just"/>
            <a:r>
              <a:rPr lang="ru-RU" sz="2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направления материалов дела в органы внутреннего государственного (муниципального) финансового контроля.</a:t>
            </a:r>
          </a:p>
          <a:p>
            <a:pPr marL="342900" indent="457200" algn="just">
              <a:buFontTx/>
              <a:buChar char="-"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8464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555132" y="110869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Особенности расторжения контракта в одностороннем порядке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132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4" y="96971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8464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707787" y="42364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РАСТОРЖЕНИЕ КОНТРАКТА В СУДЕБНОМ ПОРЯДКЕ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 вверх 11"/>
          <p:cNvSpPr/>
          <p:nvPr/>
        </p:nvSpPr>
        <p:spPr>
          <a:xfrm rot="8658987">
            <a:off x="6583908" y="2693367"/>
            <a:ext cx="432048" cy="80623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13331858">
            <a:off x="2010077" y="2652786"/>
            <a:ext cx="432048" cy="80623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397383" y="1326625"/>
            <a:ext cx="4251467" cy="151216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Случаи расторжения контракта в судебном порядке</a:t>
            </a:r>
            <a:endParaRPr lang="ru-RU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7800" y="3410438"/>
            <a:ext cx="2139107" cy="29708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существенном нарушении исполнителем условий договора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b="1" dirty="0" err="1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пп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 п. 2 ст. 450 ГК РФ)</a:t>
            </a:r>
            <a:endParaRPr lang="ru-RU" sz="2000" b="1" dirty="0">
              <a:solidFill>
                <a:srgbClr val="000000"/>
              </a:solidFill>
              <a:effectLst/>
              <a:latin typeface="Liberation Serif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верх 15"/>
          <p:cNvSpPr/>
          <p:nvPr/>
        </p:nvSpPr>
        <p:spPr>
          <a:xfrm rot="10800000">
            <a:off x="4307092" y="2838792"/>
            <a:ext cx="432048" cy="80623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336911" y="3645025"/>
            <a:ext cx="2387217" cy="273630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существенном изменении обстоятельств, из которых стороны исходили при заключении контракта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(ст. 451 ГК РФ)</a:t>
            </a:r>
            <a:endParaRPr lang="ru-RU" sz="2000" b="1" dirty="0">
              <a:solidFill>
                <a:srgbClr val="000000"/>
              </a:solidFill>
              <a:effectLst/>
              <a:latin typeface="Liberation Serif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48922" y="3474817"/>
            <a:ext cx="2327534" cy="290651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иных случаях, предусмотренных Гражданским кодексом РФ, законодательством или контрактом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b="1" dirty="0" err="1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пп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 п. 2 ст. 450 ГК РФ).</a:t>
            </a:r>
          </a:p>
        </p:txBody>
      </p:sp>
    </p:spTree>
    <p:extLst>
      <p:ext uri="{BB962C8B-B14F-4D97-AF65-F5344CB8AC3E}">
        <p14:creationId xmlns:p14="http://schemas.microsoft.com/office/powerpoint/2010/main" val="843321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4" y="96971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8464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707787" y="42364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Процедура расторжения контракта в судебном порядке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8464" y="1412776"/>
            <a:ext cx="8568952" cy="5130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 обращения в суд заказчик обязан направить поставщику (подрядчику, исполнителю) предложение о расторжении контракта по соглашению сторон (п. 2 ст. 452 ГК РФ). Если поставщик (подрядчик, исполнитель) согласен, контракт расторгается по соглашению сторон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endParaRPr lang="ru-RU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endParaRPr lang="ru-RU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endParaRPr lang="ru-RU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Необходимо подготовить исковое заявление (по правилам, предусмотренным в ст. 125 Арбитражного процессуального кодекса Российской Федерации) и направить его в соответствующий арбитражный суд субъекта Российской Федерации.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4120110" y="3569446"/>
            <a:ext cx="1005660" cy="817424"/>
            <a:chOff x="3703364" y="2181544"/>
            <a:chExt cx="1005660" cy="817424"/>
          </a:xfrm>
        </p:grpSpPr>
        <p:sp>
          <p:nvSpPr>
            <p:cNvPr id="20" name="Стрелка вправо 19"/>
            <p:cNvSpPr/>
            <p:nvPr/>
          </p:nvSpPr>
          <p:spPr>
            <a:xfrm rot="5415041">
              <a:off x="3797482" y="2087426"/>
              <a:ext cx="817424" cy="100566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2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трелка вправо 4"/>
            <p:cNvSpPr txBox="1"/>
            <p:nvPr/>
          </p:nvSpPr>
          <p:spPr>
            <a:xfrm rot="15041">
              <a:off x="3905033" y="2181545"/>
              <a:ext cx="603396" cy="5721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4055039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4" y="96971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8464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707787" y="42364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Процедура расторжения контракта в судебном порядке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8464" y="1173468"/>
            <a:ext cx="8568952" cy="520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Исковое заявление подается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письменной</a:t>
            </a:r>
            <a:b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или электронной форме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установленный контрактом, законом или предложением заказчика срок, либо</a:t>
            </a:r>
            <a:b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течении 30 дней, если срок для подачи заявления</a:t>
            </a:r>
            <a:b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был установлен (п. 2 ст. 452 ГК РФ).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Контракт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считается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расторгнутым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 момента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вступления в законную силу решения суда 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(п. 3 ст. 453 ГК РФ).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решении суда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указано на то, что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контракт расторгнут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связи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существенным нарушением</a:t>
            </a:r>
            <a:b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его условий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ФАС России (ее территориальные органы) вносят сведения о таком поставщике (подрядчике, исполнителе) в </a:t>
            </a:r>
            <a:r>
              <a:rPr lang="ru-RU" sz="24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реестр недобросовестных поставщиков.</a:t>
            </a:r>
          </a:p>
        </p:txBody>
      </p:sp>
    </p:spTree>
    <p:extLst>
      <p:ext uri="{BB962C8B-B14F-4D97-AF65-F5344CB8AC3E}">
        <p14:creationId xmlns:p14="http://schemas.microsoft.com/office/powerpoint/2010/main" val="37131779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6" y="85383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03688" y="101566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15856" y="153887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ВНЕСЕНИЯ СВЕДЕНИЙ В РЕЕСТР НЕДОБРОСОВЕСТНЫХ ПОСТАВЩИКОВ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3688" y="1084168"/>
            <a:ext cx="8568952" cy="1323342"/>
            <a:chOff x="0" y="4824"/>
            <a:chExt cx="8568952" cy="1227616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4824"/>
              <a:ext cx="8568952" cy="122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 txBox="1"/>
            <p:nvPr/>
          </p:nvSpPr>
          <p:spPr>
            <a:xfrm>
              <a:off x="35956" y="402607"/>
              <a:ext cx="8497040" cy="4320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200" b="1" i="1" dirty="0">
                  <a:solidFill>
                    <a:schemeClr val="tx1"/>
                  </a:solidFill>
                  <a:latin typeface="Liberation Serif" panose="02020603050405020304" pitchFamily="18" charset="0"/>
                </a:rPr>
                <a:t>1. Составление заявление о внесении сведений об поставщике (подрядчике, исполнителе) в реестр недобросовестных поставщиков (п. п. 1 - 3 ч. 3, ч. 4, ч. 6 ст. 104 Федерального закона от 05.04.2013 № 44-ФЗ)</a:t>
              </a:r>
              <a:endParaRPr lang="ru-RU" sz="2200" b="1" i="1" kern="1200" dirty="0">
                <a:solidFill>
                  <a:schemeClr val="tx1"/>
                </a:solidFill>
                <a:latin typeface="Liberation Serif" panose="02020603050405020304" pitchFamily="18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303688" y="2564904"/>
            <a:ext cx="8497040" cy="4051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заявлении указывается следующая информация: </a:t>
            </a:r>
            <a:endParaRPr lang="ru-RU" sz="22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наименование (фирменное наименование), ИНН, место нахождения или Ф.И.О. участника закупки;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Ф.И.О., наименования, ИНН его учредителей. Если учредитель - публично-правовое </a:t>
            </a:r>
            <a:r>
              <a:rPr lang="ru-RU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образование,</a:t>
            </a:r>
            <a:br>
              <a:rPr lang="ru-RU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эта </a:t>
            </a: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информация не указывается.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Ф.И.О. членов правления и руководителя;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дата проведения электронного аукциона (если закупка осуществляется в форме электронного аукциона);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даты подведения итогов электронных конкурса, запроса котировок, запроса предложений;</a:t>
            </a:r>
            <a:endParaRPr lang="ru-RU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41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7419" y="1196752"/>
            <a:ext cx="8657067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38641" y="1196752"/>
            <a:ext cx="8568952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заявлении указывается следующая информация: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перечень прилагаемых документов, в соответствии</a:t>
            </a:r>
            <a:b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п. 9 Правил ведения реестра недобросовестных поставщиков, утвержденных постановлением Правительства Российской Федерации от 25.11.2013 № 1062;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дату заключения контракта;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индивидуальный код закупки (ИКЗ);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объект закупки, цену контракта и срок его исполнения;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основания и дату расторжения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  <a:tab pos="810260" algn="l"/>
              </a:tabLst>
            </a:pPr>
            <a:endParaRPr lang="ru-RU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457200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в заявлении не будет указана обязательная информация, контрольный орган возвращает заявление в течении 3 рабочих дней с даты получения и регистрации поданного заявления. </a:t>
            </a:r>
          </a:p>
          <a:p>
            <a:pPr lvl="0" indent="457200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отказе указываются причина возврата и перечень недостающих сведений и документов, которые необходимо направить.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69854" y="234177"/>
            <a:ext cx="7109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ПОРЯДОК ВНЕСЕНИЯ СВЕДЕНИЙ В РЕЕСТР НЕДОБРОСОВЕСТНЫХ ПОСТАВЩИКОВ</a:t>
            </a:r>
          </a:p>
        </p:txBody>
      </p:sp>
    </p:spTree>
    <p:extLst>
      <p:ext uri="{BB962C8B-B14F-4D97-AF65-F5344CB8AC3E}">
        <p14:creationId xmlns:p14="http://schemas.microsoft.com/office/powerpoint/2010/main" val="3161553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верх 12"/>
          <p:cNvSpPr/>
          <p:nvPr/>
        </p:nvSpPr>
        <p:spPr>
          <a:xfrm rot="8658987">
            <a:off x="6583908" y="2693367"/>
            <a:ext cx="432048" cy="80623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3331858">
            <a:off x="2010077" y="2652786"/>
            <a:ext cx="432048" cy="80623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69854" y="357287"/>
            <a:ext cx="7056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Случаи расторжения контракта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397383" y="1326625"/>
            <a:ext cx="4251467" cy="151216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Расторжение контракта </a:t>
            </a:r>
            <a:endParaRPr lang="ru-RU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допускается (ч. 8 ст. 95 Федерального закона от 05.04.2013 № 44-ФЗ)</a:t>
            </a:r>
            <a:endParaRPr lang="ru-RU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7800" y="3410438"/>
            <a:ext cx="2139107" cy="92380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соглашению сторон</a:t>
            </a:r>
            <a:endParaRPr lang="ru-RU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верх 2"/>
          <p:cNvSpPr/>
          <p:nvPr/>
        </p:nvSpPr>
        <p:spPr>
          <a:xfrm rot="10800000">
            <a:off x="4307092" y="2838792"/>
            <a:ext cx="432048" cy="80623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336911" y="3645025"/>
            <a:ext cx="2332007" cy="144015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одностороннем порядке</a:t>
            </a:r>
            <a:endParaRPr lang="ru-RU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48922" y="3474817"/>
            <a:ext cx="2183518" cy="103430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судебном порядке</a:t>
            </a:r>
            <a:endParaRPr lang="ru-RU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904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6" y="85383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03688" y="101566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15856" y="153887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ВНЕСЕНИЯ СВЕДЕНИЙ В РЕЕСТР НЕДОБРОСОВЕСТНЫХ ПОСТАВЩИКОВ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3688" y="1084167"/>
            <a:ext cx="8568952" cy="2192249"/>
            <a:chOff x="0" y="4824"/>
            <a:chExt cx="8568952" cy="1227616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4824"/>
              <a:ext cx="8568952" cy="122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 txBox="1"/>
            <p:nvPr/>
          </p:nvSpPr>
          <p:spPr>
            <a:xfrm>
              <a:off x="35956" y="402607"/>
              <a:ext cx="8497040" cy="4320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200" b="1" i="1" dirty="0" smtClean="0">
                  <a:solidFill>
                    <a:schemeClr val="tx1"/>
                  </a:solidFill>
                  <a:latin typeface="Liberation Serif" panose="02020603050405020304" pitchFamily="18" charset="0"/>
                </a:rPr>
                <a:t>2. Документы, прикладываемые к заявлению о внесении сведений об поставщике (подрядчике, исполнителе) в реестр недобросовестных поставщиков (ч. 6 ст. 104 Федерального закона от 05.04.2013 № 44-ФЗ, п. 2 разд. 1, п. 1 разд. 2, разд. 3 Письма ФАС России от 28.03.2014 № ИА/11604/14)</a:t>
              </a:r>
              <a:endParaRPr lang="ru-RU" sz="2200" b="1" i="1" kern="1200" dirty="0">
                <a:solidFill>
                  <a:schemeClr val="tx1"/>
                </a:solidFill>
                <a:latin typeface="Liberation Serif" panose="02020603050405020304" pitchFamily="18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303688" y="3962186"/>
            <a:ext cx="8497040" cy="1441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контракт расторгнут </a:t>
            </a:r>
            <a:r>
              <a:rPr lang="ru-RU" sz="2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решению суда</a:t>
            </a:r>
            <a:r>
              <a:rPr lang="ru-RU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к заявлению прикладывается копия такого решения</a:t>
            </a:r>
            <a:endParaRPr lang="ru-RU" sz="24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7888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6" y="85383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03688" y="101566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15856" y="153887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ВНЕСЕНИЯ СВЕДЕНИЙ В РЕЕСТР НЕДОБРОСОВЕСТНЫХ ПОСТАВЩИКОВ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3688" y="1101049"/>
            <a:ext cx="8568952" cy="5455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контракт расторгнут </a:t>
            </a:r>
            <a:r>
              <a:rPr lang="ru-RU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одностороннем порядке</a:t>
            </a: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к заявлению прикладываются</a:t>
            </a:r>
            <a:r>
              <a:rPr lang="ru-RU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решение заказчика об одностороннем отказе;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уведомление о том, что решение о расторжении направлялось поставщику (подрядчику, исполнителю) по почте;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подтверждение того, что решение было направлено телеграммой, факсом или по электронной почте;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скриншоты, подтверждающие размещение решения о расторжении в ЕИС;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контракт со всеми приложениями;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  <a:tab pos="810260" algn="l"/>
              </a:tabLst>
            </a:pP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документы о приемке, в которых указаны замечания;</a:t>
            </a:r>
            <a:endParaRPr lang="ru-RU" sz="2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письма, претензии и другие документы, которые подтверждают, что контракт не исполнялся или исполнялся ненадлежащим образом.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143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6" y="85383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03688" y="101566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15856" y="153887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ВНЕСЕНИЯ СВЕДЕНИЙ В РЕЕСТР НЕДОБРОСОВЕСТНЫХ ПОСТАВЩИКОВ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3688" y="1084168"/>
            <a:ext cx="8568952" cy="976680"/>
            <a:chOff x="0" y="4824"/>
            <a:chExt cx="8568952" cy="1227616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4824"/>
              <a:ext cx="8568952" cy="122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 txBox="1"/>
            <p:nvPr/>
          </p:nvSpPr>
          <p:spPr>
            <a:xfrm>
              <a:off x="35956" y="402607"/>
              <a:ext cx="8497040" cy="4320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200" b="1" i="1" dirty="0" smtClean="0">
                  <a:solidFill>
                    <a:schemeClr val="tx1"/>
                  </a:solidFill>
                  <a:latin typeface="Liberation Serif" panose="02020603050405020304" pitchFamily="18" charset="0"/>
                </a:rPr>
                <a:t>3. Подача заявления о внесении сведений об поставщике (подрядчике, исполнителе) в реестр недобросовестных поставщиков и документов к нему в ФАС России</a:t>
              </a:r>
              <a:endParaRPr lang="ru-RU" sz="2200" b="1" i="1" kern="1200" dirty="0">
                <a:solidFill>
                  <a:schemeClr val="tx1"/>
                </a:solidFill>
                <a:latin typeface="Liberation Serif" panose="02020603050405020304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03688" y="2129352"/>
            <a:ext cx="8532996" cy="470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Заявление и документы к нему подаются в территориальный орган ФАС России по месту нахождения заказчика, лично, или заказным письмом с уведомлением, или по электронной почте (должно быть подписано усиленной электронной подписью) (п. 9 Правил ведения реестра недобросовестных поставщиков, утвержденных постановлением Правительства Российской Федерации от 25.11.2013 № 1062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ru-RU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  <a:tabLst>
                <a:tab pos="630555" algn="l"/>
                <a:tab pos="810260" algn="l"/>
              </a:tabLs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Документы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необходимо направить в течении трех рабочих дней: 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4572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  <a:tab pos="810260" algn="l"/>
              </a:tabLst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даты вступления в силу решения суда о расторжении контракта (п. 3 ст. 453 ГК РФ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</a:p>
          <a:p>
            <a:pPr lvl="0" indent="4572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30555" algn="l"/>
                <a:tab pos="810260" algn="l"/>
              </a:tabLst>
            </a:pP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даты, когда прошло 10 календарных дней 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даты надлежащего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уведомления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 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одностороннем отказе (ч. 13 ст. 95 Федерального закона от 05.04.2013 № 44-ФЗ, Письмо Минфина России от 25.10.2017 № 24-03-08/70001).</a:t>
            </a:r>
          </a:p>
        </p:txBody>
      </p:sp>
    </p:spTree>
    <p:extLst>
      <p:ext uri="{BB962C8B-B14F-4D97-AF65-F5344CB8AC3E}">
        <p14:creationId xmlns:p14="http://schemas.microsoft.com/office/powerpoint/2010/main" val="856390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6" y="85383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03688" y="101566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15856" y="153887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ВНЕСЕНИЯ СВЕДЕНИЙ В РЕЕСТР НЕДОБРОСОВЕСТНЫХ ПОСТАВЩИКОВ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3688" y="1084168"/>
            <a:ext cx="8568952" cy="1912784"/>
            <a:chOff x="0" y="4824"/>
            <a:chExt cx="8568952" cy="1227616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4824"/>
              <a:ext cx="8568952" cy="122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 txBox="1"/>
            <p:nvPr/>
          </p:nvSpPr>
          <p:spPr>
            <a:xfrm>
              <a:off x="35956" y="402607"/>
              <a:ext cx="8497040" cy="4320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200" b="1" i="1" dirty="0" smtClean="0">
                  <a:solidFill>
                    <a:schemeClr val="tx1"/>
                  </a:solidFill>
                  <a:latin typeface="Liberation Serif" panose="02020603050405020304" pitchFamily="18" charset="0"/>
                </a:rPr>
                <a:t>4. Ответственность за нарушение сроков направления заявления о внесении сведений об поставщике (подрядчике, исполнителе) в реестр недобросовестных поставщиков и документов к нему, а также за необоснованное расторжение контракта в одностороннем порядке</a:t>
              </a:r>
              <a:endParaRPr lang="ru-RU" sz="2200" b="1" i="1" kern="1200" dirty="0">
                <a:solidFill>
                  <a:schemeClr val="tx1"/>
                </a:solidFill>
                <a:latin typeface="Liberation Serif" panose="02020603050405020304" pitchFamily="18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39644" y="3284984"/>
            <a:ext cx="853299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сведения не направлены в контрольный </a:t>
            </a:r>
            <a:r>
              <a:rPr lang="ru-RU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</a:t>
            </a:r>
            <a:br>
              <a:rPr lang="ru-RU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или </a:t>
            </a: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направлены несвоевременно, а также если переданная </a:t>
            </a:r>
            <a:r>
              <a:rPr lang="ru-RU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информация недостоверна, в </a:t>
            </a: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соответствии с ч. 2 ст. 7.31 Кодекса об административных правонарушениях Российской Федерации на должностных лиц заказчика может быть наложен штраф в размере 20 тысяч рублей (Письмо ФАС России от 28.03.2014 № ИА/11604/14)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126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96" y="85383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03688" y="101566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15856" y="153887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ВНЕСЕНИЯ СВЕДЕНИЙ В РЕЕСТР НЕДОБРОСОВЕСТНЫХ ПОСТАВЩИКОВ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3688" y="1772816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Необходимо </a:t>
            </a:r>
            <a:r>
              <a:rPr lang="ru-RU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учитывать, что если при рассмотрении вопроса о включении поставщика в реестр недобросовестных поставщиков ФАС России (или ее территориальные органы) выявят отсутствие оснований для одностороннего расторжения контракта, то это будет основанием для рассмотрения вопроса о возбуждении дела об административном правонарушении, предусмотренного ч. 6 ст. 7.32 Кодекса об административных правонарушениях Российской Федерации, а также направления материалов дела в органы внутреннего государственного (муниципального) финансового контроля (Письмо ФАС России от 12.03.2019 № ИА/18794/19, Решение ФАС России от 03.05.2017 по делу № Р-66/17)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56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420888"/>
            <a:ext cx="87849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5400" b="1" cap="none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0409" y="1772816"/>
            <a:ext cx="86570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 может быть расторгнут по соглашению сторон если у поставщика (подрядчика, исполнителя) и заказчика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претензий к друг другу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согласованы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и разрешены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вопросы возникающие в следствии расторжения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контракта.</a:t>
            </a:r>
          </a:p>
          <a:p>
            <a:pPr algn="ctr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Например,</a:t>
            </a: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нет необходимости во всем объеме закупаемых товаров, работ, услуг (Письмо Минэкономразвития России от 01.12.2015 № Д28и-3552).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50809" y="172621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ПО СОГЛАШЕНИЮ СТОРОН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052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7419" y="1196752"/>
            <a:ext cx="865706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Дополнительное соглашение о расторжении контракта составляется в произвольной форме </a:t>
            </a:r>
          </a:p>
          <a:p>
            <a:pPr algn="ctr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нем указываются следующие положения:</a:t>
            </a: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	информацию о контракте (реквизиты, стороны, предмет);</a:t>
            </a: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	причину расторжения контракта;</a:t>
            </a: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	с какого момента контракт считается расторгнутым (с момента подписания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допсоглашения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или с конкретной даты);</a:t>
            </a: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	какой объем обязательств выполнен на дату расторжения контракта;</a:t>
            </a: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•	какие обязательства должны быть исполнены (например, поставщик должен выплатить неустойку).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0809" y="234177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ПО СОГЛАШЕНИЮ СТОРОН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273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7419" y="1196752"/>
            <a:ext cx="865706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Дата расторжения контракта – это дата подписания дополнительного соглашения, если в нем не указано иное (п. 3 ст. 453 ГК РФ).</a:t>
            </a:r>
          </a:p>
          <a:p>
            <a:pPr indent="360000" algn="just"/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000" algn="just"/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расторжении контракта по соглашению сторон не требуется вносить сведения в реестр недобросовестных поставщиков об исполнителе контракта.</a:t>
            </a:r>
          </a:p>
          <a:p>
            <a:pPr indent="360000" algn="just"/>
            <a:endParaRPr lang="ru-RU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000" algn="just"/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расторжении контракта по обоюдному согласию нужно разместить в ЕИС.</a:t>
            </a:r>
          </a:p>
          <a:p>
            <a:pPr indent="360000" algn="just"/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прикрепить документ, в котором стороны договорились о расторжении, указать размер пени и штрафов, сохранить сведения, после чего отправить на проверку. Информацию о расторжении контракта по соглашению сторон нужно передать Федеральному казначейству в течение 5 дней для включения в реестр контрактов. Срок считается в рабочих днях.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0809" y="234177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ПО СОГЛАШЕНИЮ СТОРОН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3159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50809" y="234177"/>
            <a:ext cx="7056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В ОДНОСТОРОННЕМ ПОРЯДКЕ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83979" y="1484784"/>
            <a:ext cx="8523613" cy="136815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Случаи расторжения контракта в одностороннем порядке</a:t>
            </a:r>
            <a:endParaRPr lang="ru-RU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верх 9"/>
          <p:cNvSpPr/>
          <p:nvPr/>
        </p:nvSpPr>
        <p:spPr>
          <a:xfrm rot="10800000">
            <a:off x="2051720" y="2852936"/>
            <a:ext cx="432048" cy="80623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6444208" y="2852936"/>
            <a:ext cx="432048" cy="80623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3659168"/>
            <a:ext cx="3265270" cy="20740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Обязательные</a:t>
            </a:r>
            <a:endParaRPr lang="ru-R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(ч. 15 ст. 95 Федерального закона от 05.04.2013 № 44-ФЗ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10323" y="3659168"/>
            <a:ext cx="3234085" cy="20740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Случаи, при которых Заказчик вправе расторгнуть контракт</a:t>
            </a:r>
            <a:r>
              <a:rPr lang="ru-RU" sz="1600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Определены </a:t>
            </a:r>
            <a:r>
              <a:rPr lang="ru-RU" sz="1600" dirty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Гражданском кодексе РФ, и могут быть применены в случае, если это предусмотрено самим контрактом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82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50809" y="234177"/>
            <a:ext cx="7056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В ОДНОСТОРОННЕМ ПОРЯДКЕ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07419" y="1196752"/>
            <a:ext cx="8657067" cy="515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ctr"/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 обязательных случаев расторжения контракта в одностороннем порядке:</a:t>
            </a:r>
          </a:p>
          <a:p>
            <a:pPr indent="360000" algn="ctr"/>
            <a:endParaRPr lang="ru-RU" sz="22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победитель представил недостоверные сведения о товаре или о себе в соответствии требованиям, установленным в извещении и (или) документации о закупке, что в конечном итоге позволило стать ему победителем;</a:t>
            </a:r>
            <a:endParaRPr lang="ru-RU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победитель закупки и (или) поставляемый им товар не соответствует установленным в извещении и (или) документации о закупке требованиями.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Случаи, определенные в п. 2 и 3 ч. 15 ст. 95 Федерального закона от 05.04.2013 № 44-ФЗ, встречаются не так часто, и связаны с контрактами заключенными в соответствии с п. 47 и 48 ч. 1 ст. 93 Федерального закона от 05.04.2013 № 44-ФЗ</a:t>
            </a:r>
            <a:r>
              <a:rPr lang="ru-RU" sz="2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78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750809" y="234177"/>
            <a:ext cx="70567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В ОДНОСТОРОННЕМ ПОРЯДКЕ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66851" y="1134343"/>
            <a:ext cx="8657067" cy="5836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ctr"/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Примеры, при которых Заказчик вправе расторгнуть контракт: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поставщик не передает товар (п. 1 ст. 463 ГК РФ);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товар поставлен без необходимых документов, например, без технического паспорта и поставщик в установленный заказчиком срок</a:t>
            </a:r>
            <a:br>
              <a:rPr lang="ru-RU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устранил этот недостаток (ст. 464 ГК РФ);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поставщик неоднократно нарушал сроки поставки товаров (п. 2 ст. 523 ГК РФ);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подрядчик нарушил сроки выполнения работ и это повлекло потерю интереса заказчика к исполнению контракта (п. 3 ст. 708 ГК РФ);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подрядчик не приступил к выполнению работ вовремя или проводил их настолько медленно, что их своевременное окончание явно невозможно (п. 2 ст. 715 ГК РФ);</a:t>
            </a:r>
            <a:endParaRPr lang="ru-RU" sz="2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	подрядчик не устранил в установленный заказчиком срок недостатки выполненных работ либо эти недостатки существенны и неустранимы (п. 3 ст. 723 ГК РФ).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514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1">
                <a:lumMod val="5000"/>
                <a:lumOff val="95000"/>
              </a:schemeClr>
            </a:gs>
            <a:gs pos="65000">
              <a:schemeClr val="accent1">
                <a:lumMod val="45000"/>
                <a:lumOff val="55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4" y="96971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8464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474362" y="37073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</a:t>
            </a:r>
          </a:p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РАСТОРЖЕНИЕ КОНТРАКТА В ОДНОСТОРОННЕМ ПОРЯДКЕ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676905047"/>
              </p:ext>
            </p:extLst>
          </p:nvPr>
        </p:nvGraphicFramePr>
        <p:xfrm>
          <a:off x="338464" y="1138119"/>
          <a:ext cx="8568952" cy="5027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4243126" y="6214884"/>
            <a:ext cx="759627" cy="633022"/>
            <a:chOff x="3918891" y="1527436"/>
            <a:chExt cx="759627" cy="633022"/>
          </a:xfrm>
        </p:grpSpPr>
        <p:sp>
          <p:nvSpPr>
            <p:cNvPr id="10" name="Стрелка вправо 9"/>
            <p:cNvSpPr/>
            <p:nvPr/>
          </p:nvSpPr>
          <p:spPr>
            <a:xfrm rot="5400000">
              <a:off x="3982194" y="1464133"/>
              <a:ext cx="633022" cy="759627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2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трелка вправо 4"/>
            <p:cNvSpPr txBox="1"/>
            <p:nvPr/>
          </p:nvSpPr>
          <p:spPr>
            <a:xfrm>
              <a:off x="4070817" y="1527436"/>
              <a:ext cx="455777" cy="4431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1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4273413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9910</TotalTime>
  <Words>2246</Words>
  <Application>Microsoft Office PowerPoint</Application>
  <PresentationFormat>Экран (4:3)</PresentationFormat>
  <Paragraphs>162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Liberation Serif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Усольцев</dc:creator>
  <cp:lastModifiedBy>Усольцев Михаил Михайлович</cp:lastModifiedBy>
  <cp:revision>354</cp:revision>
  <cp:lastPrinted>2020-09-07T05:11:09Z</cp:lastPrinted>
  <dcterms:created xsi:type="dcterms:W3CDTF">2017-08-24T05:44:34Z</dcterms:created>
  <dcterms:modified xsi:type="dcterms:W3CDTF">2020-10-15T10:35:56Z</dcterms:modified>
</cp:coreProperties>
</file>